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FCA789-3093-4FDD-96D0-0D9013EB01D6}"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2119325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FCA789-3093-4FDD-96D0-0D9013EB01D6}"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497679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FCA789-3093-4FDD-96D0-0D9013EB01D6}"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987054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FCA789-3093-4FDD-96D0-0D9013EB01D6}"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294941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FCA789-3093-4FDD-96D0-0D9013EB01D6}"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1928807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FCA789-3093-4FDD-96D0-0D9013EB01D6}"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3728401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FCA789-3093-4FDD-96D0-0D9013EB01D6}"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421993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FCA789-3093-4FDD-96D0-0D9013EB01D6}"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3150329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FCA789-3093-4FDD-96D0-0D9013EB01D6}"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1942499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FCA789-3093-4FDD-96D0-0D9013EB01D6}"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2333386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FCA789-3093-4FDD-96D0-0D9013EB01D6}"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292784-84B9-4EA5-80E7-C2EF0D093616}" type="slidenum">
              <a:rPr lang="en-US" smtClean="0"/>
              <a:t>‹#›</a:t>
            </a:fld>
            <a:endParaRPr lang="en-US"/>
          </a:p>
        </p:txBody>
      </p:sp>
    </p:spTree>
    <p:extLst>
      <p:ext uri="{BB962C8B-B14F-4D97-AF65-F5344CB8AC3E}">
        <p14:creationId xmlns:p14="http://schemas.microsoft.com/office/powerpoint/2010/main" val="342189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CA789-3093-4FDD-96D0-0D9013EB01D6}" type="datetimeFigureOut">
              <a:rPr lang="en-US" smtClean="0"/>
              <a:t>4/18/2020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292784-84B9-4EA5-80E7-C2EF0D093616}" type="slidenum">
              <a:rPr lang="en-US" smtClean="0"/>
              <a:t>‹#›</a:t>
            </a:fld>
            <a:endParaRPr lang="en-US"/>
          </a:p>
        </p:txBody>
      </p:sp>
    </p:spTree>
    <p:extLst>
      <p:ext uri="{BB962C8B-B14F-4D97-AF65-F5344CB8AC3E}">
        <p14:creationId xmlns:p14="http://schemas.microsoft.com/office/powerpoint/2010/main" val="2552643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aeedbookbank.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Book selection tools for Pakistani Publications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41038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Saeed Book Bank</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9862927"/>
              </p:ext>
            </p:extLst>
          </p:nvPr>
        </p:nvGraphicFramePr>
        <p:xfrm>
          <a:off x="838200" y="3041174"/>
          <a:ext cx="10515600" cy="4663440"/>
        </p:xfrm>
        <a:graphic>
          <a:graphicData uri="http://schemas.openxmlformats.org/drawingml/2006/table">
            <a:tbl>
              <a:tblPr/>
              <a:tblGrid>
                <a:gridCol w="10515600">
                  <a:extLst>
                    <a:ext uri="{9D8B030D-6E8A-4147-A177-3AD203B41FA5}">
                      <a16:colId xmlns:a16="http://schemas.microsoft.com/office/drawing/2014/main" val="20000"/>
                    </a:ext>
                  </a:extLst>
                </a:gridCol>
              </a:tblGrid>
              <a:tr h="0">
                <a:tc>
                  <a:txBody>
                    <a:bodyPr/>
                    <a:lstStyle/>
                    <a:p>
                      <a:endParaRPr lang="en-US"/>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0"/>
                  </a:ext>
                </a:extLst>
              </a:tr>
              <a:tr h="0">
                <a:tc>
                  <a:txBody>
                    <a:bodyPr/>
                    <a:lstStyle/>
                    <a:p>
                      <a:pPr algn="l"/>
                      <a:r>
                        <a:rPr lang="en-US" b="1" dirty="0">
                          <a:latin typeface="Arial, Helvetica, sans-serif"/>
                        </a:rPr>
                        <a:t>Saeed Book </a:t>
                      </a:r>
                      <a:r>
                        <a:rPr lang="en-US" b="1" dirty="0" smtClean="0">
                          <a:latin typeface="Arial, Helvetica, sans-serif"/>
                        </a:rPr>
                        <a:t>Bank </a:t>
                      </a:r>
                      <a:r>
                        <a:rPr lang="en-US" b="1" dirty="0" smtClean="0">
                          <a:latin typeface="Times New Roman, Times, serif"/>
                        </a:rPr>
                        <a:t>is one of the Leading </a:t>
                      </a:r>
                      <a:r>
                        <a:rPr lang="en-US" b="1" dirty="0">
                          <a:latin typeface="Times New Roman, Times, serif"/>
                        </a:rPr>
                        <a:t>Book </a:t>
                      </a:r>
                      <a:r>
                        <a:rPr lang="en-US" b="1" dirty="0" smtClean="0">
                          <a:latin typeface="Times New Roman, Times, serif"/>
                        </a:rPr>
                        <a:t>Sellers </a:t>
                      </a:r>
                      <a:r>
                        <a:rPr lang="en-US" b="1" dirty="0">
                          <a:latin typeface="Times New Roman, Times, serif"/>
                        </a:rPr>
                        <a:t>of Pakistan</a:t>
                      </a:r>
                      <a:endParaRPr lang="en-US" dirty="0"/>
                    </a:p>
                  </a:txBody>
                  <a:tcPr marL="0" marR="0" marT="0" marB="0">
                    <a:lnL>
                      <a:noFill/>
                    </a:lnL>
                    <a:lnR>
                      <a:noFill/>
                    </a:lnR>
                    <a:lnT>
                      <a:noFill/>
                    </a:lnT>
                    <a:lnB>
                      <a:noFill/>
                    </a:lnB>
                    <a:solidFill>
                      <a:srgbClr val="FFFFFF"/>
                    </a:solidFill>
                  </a:tcPr>
                </a:tc>
                <a:extLst>
                  <a:ext uri="{0D108BD9-81ED-4DB2-BD59-A6C34878D82A}">
                    <a16:rowId xmlns:a16="http://schemas.microsoft.com/office/drawing/2014/main" val="10001"/>
                  </a:ext>
                </a:extLst>
              </a:tr>
              <a:tr h="0">
                <a:tc>
                  <a:txBody>
                    <a:bodyPr/>
                    <a:lstStyle/>
                    <a:p>
                      <a:pPr algn="just"/>
                      <a:r>
                        <a:rPr lang="en-US" dirty="0">
                          <a:latin typeface="Verdana, Arial, Helvetica, sans-serif"/>
                        </a:rPr>
                        <a:t/>
                      </a:r>
                      <a:br>
                        <a:rPr lang="en-US" dirty="0">
                          <a:latin typeface="Verdana, Arial, Helvetica, sans-serif"/>
                        </a:rPr>
                      </a:br>
                      <a:r>
                        <a:rPr lang="en-US" dirty="0">
                          <a:latin typeface="Verdana, Arial, Helvetica, sans-serif"/>
                        </a:rPr>
                        <a:t>Publishers, Book Sellers, Stationers, Stockiest of Foreign Books, Retail and Wholesale Dealers of Text, Technical, Scientific, Medical, Academic, Reference and General Books, Importers and Distributors of Foreign Books, CDs, Magazines and Journals</a:t>
                      </a:r>
                      <a:r>
                        <a:rPr lang="en-US" dirty="0" smtClean="0">
                          <a:latin typeface="Verdana, Arial, Helvetica, sans-serif"/>
                        </a:rPr>
                        <a:t>.</a:t>
                      </a:r>
                    </a:p>
                    <a:p>
                      <a:pPr algn="just"/>
                      <a:r>
                        <a:rPr lang="en-US" sz="1800" b="1" i="0" kern="1200" dirty="0" smtClean="0">
                          <a:solidFill>
                            <a:schemeClr val="tx1"/>
                          </a:solidFill>
                          <a:effectLst/>
                          <a:latin typeface="+mn-lt"/>
                          <a:ea typeface="+mn-ea"/>
                          <a:cs typeface="+mn-cs"/>
                        </a:rPr>
                        <a:t>Saeed Book Bank</a:t>
                      </a:r>
                      <a:r>
                        <a:rPr lang="en-US" sz="1800" b="0" i="0" kern="1200" dirty="0" smtClean="0">
                          <a:solidFill>
                            <a:schemeClr val="tx1"/>
                          </a:solidFill>
                          <a:effectLst/>
                          <a:latin typeface="+mn-lt"/>
                          <a:ea typeface="+mn-ea"/>
                          <a:cs typeface="+mn-cs"/>
                        </a:rPr>
                        <a:t> was founded in 1955 by </a:t>
                      </a:r>
                      <a:r>
                        <a:rPr lang="en-US" sz="1800" b="1" i="1" kern="1200" dirty="0" smtClean="0">
                          <a:solidFill>
                            <a:schemeClr val="tx1"/>
                          </a:solidFill>
                          <a:effectLst/>
                          <a:latin typeface="+mn-lt"/>
                          <a:ea typeface="+mn-ea"/>
                          <a:cs typeface="+mn-cs"/>
                        </a:rPr>
                        <a:t>Mr. Saeed Jan Qureshi</a:t>
                      </a:r>
                      <a:r>
                        <a:rPr lang="en-US" sz="1800" b="0" i="0" kern="1200" dirty="0" smtClean="0">
                          <a:solidFill>
                            <a:schemeClr val="tx1"/>
                          </a:solidFill>
                          <a:effectLst/>
                          <a:latin typeface="+mn-lt"/>
                          <a:ea typeface="+mn-ea"/>
                          <a:cs typeface="+mn-cs"/>
                        </a:rPr>
                        <a:t> with the aim of </a:t>
                      </a:r>
                      <a:r>
                        <a:rPr lang="en-US" sz="1800" b="1" i="0" kern="1200" dirty="0" smtClean="0">
                          <a:solidFill>
                            <a:schemeClr val="tx1"/>
                          </a:solidFill>
                          <a:effectLst/>
                          <a:latin typeface="+mn-lt"/>
                          <a:ea typeface="+mn-ea"/>
                          <a:cs typeface="+mn-cs"/>
                        </a:rPr>
                        <a:t>"Making Books assessable &amp; Knowledge Affordable"</a:t>
                      </a:r>
                      <a:r>
                        <a:rPr lang="en-US" sz="1800" b="0" i="0" kern="1200" dirty="0" smtClean="0">
                          <a:solidFill>
                            <a:schemeClr val="tx1"/>
                          </a:solidFill>
                          <a:effectLst/>
                          <a:latin typeface="+mn-lt"/>
                          <a:ea typeface="+mn-ea"/>
                          <a:cs typeface="+mn-cs"/>
                        </a:rPr>
                        <a:t>. The theme of quality book selling expressed through a broad inventory and personal service was established by </a:t>
                      </a:r>
                      <a:r>
                        <a:rPr lang="en-US" sz="1800" b="1" i="1" kern="1200" dirty="0" smtClean="0">
                          <a:solidFill>
                            <a:schemeClr val="tx1"/>
                          </a:solidFill>
                          <a:effectLst/>
                          <a:latin typeface="+mn-lt"/>
                          <a:ea typeface="+mn-ea"/>
                          <a:cs typeface="+mn-cs"/>
                        </a:rPr>
                        <a:t>Mr. Saeed Jan Qureshi</a:t>
                      </a:r>
                      <a:r>
                        <a:rPr lang="en-US" sz="1800" b="0" i="0" kern="1200" dirty="0" smtClean="0">
                          <a:solidFill>
                            <a:schemeClr val="tx1"/>
                          </a:solidFill>
                          <a:effectLst/>
                          <a:latin typeface="+mn-lt"/>
                          <a:ea typeface="+mn-ea"/>
                          <a:cs typeface="+mn-cs"/>
                        </a:rPr>
                        <a:t> and it is also retained today as the primary goal of the company.</a:t>
                      </a:r>
                    </a:p>
                    <a:p>
                      <a:pPr algn="just"/>
                      <a:endParaRPr lang="en-US" sz="1800" b="0" i="0" kern="1200" dirty="0" smtClean="0">
                        <a:solidFill>
                          <a:schemeClr val="tx1"/>
                        </a:solidFill>
                        <a:effectLst/>
                        <a:latin typeface="+mn-lt"/>
                        <a:ea typeface="+mn-ea"/>
                        <a:cs typeface="+mn-cs"/>
                      </a:endParaRPr>
                    </a:p>
                    <a:p>
                      <a:r>
                        <a:rPr lang="en-US" sz="1800" b="0" i="1" u="none" strike="noStrike" kern="1200" dirty="0" smtClean="0">
                          <a:solidFill>
                            <a:schemeClr val="tx1"/>
                          </a:solidFill>
                          <a:effectLst/>
                          <a:latin typeface="+mn-lt"/>
                          <a:ea typeface="+mn-ea"/>
                          <a:cs typeface="+mn-cs"/>
                        </a:rPr>
                        <a:t>In 1985 his son </a:t>
                      </a:r>
                      <a:r>
                        <a:rPr lang="en-US" sz="1800" b="1" i="1" u="none" strike="noStrike" kern="1200" dirty="0" smtClean="0">
                          <a:solidFill>
                            <a:schemeClr val="tx1"/>
                          </a:solidFill>
                          <a:effectLst/>
                          <a:latin typeface="+mn-lt"/>
                          <a:ea typeface="+mn-ea"/>
                          <a:cs typeface="+mn-cs"/>
                        </a:rPr>
                        <a:t>Mr. Akbar Saeed</a:t>
                      </a:r>
                      <a:r>
                        <a:rPr lang="en-US" sz="1800" b="0" i="1" u="none" strike="noStrike" kern="1200" dirty="0" smtClean="0">
                          <a:solidFill>
                            <a:schemeClr val="tx1"/>
                          </a:solidFill>
                          <a:effectLst/>
                          <a:latin typeface="+mn-lt"/>
                          <a:ea typeface="+mn-ea"/>
                          <a:cs typeface="+mn-cs"/>
                        </a:rPr>
                        <a:t> entered the business and, as a General Manager (GM) of the </a:t>
                      </a:r>
                      <a:r>
                        <a:rPr lang="en-US" sz="1800" b="1" i="1" u="none" strike="noStrike" kern="1200" dirty="0" smtClean="0">
                          <a:solidFill>
                            <a:schemeClr val="tx1"/>
                          </a:solidFill>
                          <a:effectLst/>
                          <a:latin typeface="+mn-lt"/>
                          <a:ea typeface="+mn-ea"/>
                          <a:cs typeface="+mn-cs"/>
                        </a:rPr>
                        <a:t>Peshawar Showroom</a:t>
                      </a:r>
                      <a:r>
                        <a:rPr lang="en-US" sz="1800" b="0" i="1" u="none" strike="noStrike" kern="1200" dirty="0" smtClean="0">
                          <a:solidFill>
                            <a:schemeClr val="tx1"/>
                          </a:solidFill>
                          <a:effectLst/>
                          <a:latin typeface="+mn-lt"/>
                          <a:ea typeface="+mn-ea"/>
                          <a:cs typeface="+mn-cs"/>
                        </a:rPr>
                        <a:t> and has actively directed company activities since that time."</a:t>
                      </a:r>
                      <a:endParaRPr lang="en-US" sz="1800" b="0" i="0" u="none" strike="noStrike" kern="1200" dirty="0" smtClean="0">
                        <a:solidFill>
                          <a:schemeClr val="tx1"/>
                        </a:solidFill>
                        <a:effectLst/>
                        <a:latin typeface="+mn-lt"/>
                        <a:ea typeface="+mn-ea"/>
                        <a:cs typeface="+mn-cs"/>
                      </a:endParaRPr>
                    </a:p>
                    <a:p>
                      <a:r>
                        <a:rPr lang="en-US" sz="1800" b="0" i="1" u="none" strike="noStrike" kern="1200" dirty="0" smtClean="0">
                          <a:solidFill>
                            <a:schemeClr val="tx1"/>
                          </a:solidFill>
                          <a:effectLst/>
                          <a:latin typeface="+mn-lt"/>
                          <a:ea typeface="+mn-ea"/>
                          <a:cs typeface="+mn-cs"/>
                        </a:rPr>
                        <a:t>"In 1985 his elder son </a:t>
                      </a:r>
                      <a:r>
                        <a:rPr lang="en-US" sz="1800" b="1" i="1" u="none" strike="noStrike" kern="1200" dirty="0" smtClean="0">
                          <a:solidFill>
                            <a:schemeClr val="tx1"/>
                          </a:solidFill>
                          <a:effectLst/>
                          <a:latin typeface="+mn-lt"/>
                          <a:ea typeface="+mn-ea"/>
                          <a:cs typeface="+mn-cs"/>
                        </a:rPr>
                        <a:t>Mr. Ahmad Saeed</a:t>
                      </a:r>
                      <a:r>
                        <a:rPr lang="en-US" sz="1800" b="0" i="1" u="none" strike="noStrike" kern="1200" dirty="0" smtClean="0">
                          <a:solidFill>
                            <a:schemeClr val="tx1"/>
                          </a:solidFill>
                          <a:effectLst/>
                          <a:latin typeface="+mn-lt"/>
                          <a:ea typeface="+mn-ea"/>
                          <a:cs typeface="+mn-cs"/>
                        </a:rPr>
                        <a:t> entered the business and, as a General Manager (GM) of the </a:t>
                      </a:r>
                      <a:r>
                        <a:rPr lang="en-US" sz="1800" b="1" i="1" u="none" strike="noStrike" kern="1200" dirty="0" smtClean="0">
                          <a:solidFill>
                            <a:schemeClr val="tx1"/>
                          </a:solidFill>
                          <a:effectLst/>
                          <a:latin typeface="+mn-lt"/>
                          <a:ea typeface="+mn-ea"/>
                          <a:cs typeface="+mn-cs"/>
                        </a:rPr>
                        <a:t>Islamabad Showroom</a:t>
                      </a:r>
                      <a:r>
                        <a:rPr lang="en-US" sz="1800" b="0" i="1" u="none" strike="noStrike" kern="1200" dirty="0" smtClean="0">
                          <a:solidFill>
                            <a:schemeClr val="tx1"/>
                          </a:solidFill>
                          <a:effectLst/>
                          <a:latin typeface="+mn-lt"/>
                          <a:ea typeface="+mn-ea"/>
                          <a:cs typeface="+mn-cs"/>
                        </a:rPr>
                        <a:t> and has actively directed company activities since that time."</a:t>
                      </a:r>
                      <a:endParaRPr lang="en-US" sz="1800" b="0" i="0" u="none" strike="noStrike" kern="1200" dirty="0" smtClean="0">
                        <a:solidFill>
                          <a:schemeClr val="tx1"/>
                        </a:solidFill>
                        <a:effectLst/>
                        <a:latin typeface="+mn-lt"/>
                        <a:ea typeface="+mn-ea"/>
                        <a:cs typeface="+mn-cs"/>
                      </a:endParaRPr>
                    </a:p>
                    <a:p>
                      <a:pPr algn="just"/>
                      <a:r>
                        <a:rPr lang="en-US" dirty="0" smtClean="0"/>
                        <a:t/>
                      </a:r>
                      <a:br>
                        <a:rPr lang="en-US" dirty="0" smtClean="0"/>
                      </a:br>
                      <a:endParaRPr lang="en-US" dirty="0">
                        <a:latin typeface="Verdana, Arial, Helvetica, sans-serif"/>
                      </a:endParaRPr>
                    </a:p>
                  </a:txBody>
                  <a:tcPr marL="0" marR="0" marT="0" marB="0">
                    <a:lnL>
                      <a:noFill/>
                    </a:lnL>
                    <a:lnR>
                      <a:noFill/>
                    </a:lnR>
                    <a:lnT>
                      <a:noFill/>
                    </a:lnT>
                    <a:lnB>
                      <a:noFill/>
                    </a:lnB>
                    <a:solidFill>
                      <a:srgbClr val="FFFF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51899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Saeed Book Bank</a:t>
            </a:r>
            <a:r>
              <a:rPr lang="en-US" dirty="0"/>
              <a:t> has gained a reputation for providing and distributing new/best seller books, CDs, magazines/Journals on Academic, Scientific, Technical, Medical, Computer, Reference and General subjects as well as text books.</a:t>
            </a:r>
          </a:p>
          <a:p>
            <a:r>
              <a:rPr lang="en-US" dirty="0"/>
              <a:t>It is an organization established more than five decade ago ; committed for the enhancement of knowledge, the spread of learning and scholarship and improvement in the intellectual content of life in Pakistan. This is because we do not think of ourselves as suppliers only, and educational institutions as customers (Indeed </a:t>
            </a:r>
            <a:r>
              <a:rPr lang="en-US" b="1" dirty="0"/>
              <a:t>Saeed Book Bank</a:t>
            </a:r>
            <a:r>
              <a:rPr lang="en-US" dirty="0"/>
              <a:t> is a University in itself) Rather, we are partners working towards a common goal for the spread of learning in the best possible way. </a:t>
            </a:r>
            <a:r>
              <a:rPr lang="en-US" b="1" i="1" dirty="0"/>
              <a:t>With the grace of GOD</a:t>
            </a:r>
            <a:r>
              <a:rPr lang="en-US" dirty="0"/>
              <a:t>, we have got the largest inventory of books/Journals in Pakistan, to which hundreds of new books are added every day and as a result we have very wide range of books on all subjects.</a:t>
            </a:r>
          </a:p>
        </p:txBody>
      </p:sp>
    </p:spTree>
    <p:extLst>
      <p:ext uri="{BB962C8B-B14F-4D97-AF65-F5344CB8AC3E}">
        <p14:creationId xmlns:p14="http://schemas.microsoft.com/office/powerpoint/2010/main" val="3864456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a:t>Today, </a:t>
            </a:r>
            <a:r>
              <a:rPr lang="en-US" dirty="0" smtClean="0"/>
              <a:t>the </a:t>
            </a:r>
            <a:r>
              <a:rPr lang="en-US" dirty="0"/>
              <a:t>two full service Book Showroom provides a complete general selection with an academic emphasis, featuring powerful sections in almost all subjects like Philosophy, Fiction, Cultural/Current History, Cognitive Science, Politics, History, Commerce, Medical, Engineering, Computer etc. We also feature the capability to special order any books which are not available in our store. </a:t>
            </a:r>
            <a:r>
              <a:rPr lang="en-US" dirty="0" smtClean="0"/>
              <a:t>The home page of is </a:t>
            </a:r>
            <a:r>
              <a:rPr lang="en-US" dirty="0" smtClean="0">
                <a:hlinkClick r:id="rId2"/>
              </a:rPr>
              <a:t>http://www.saeedbookbank.com</a:t>
            </a:r>
            <a:r>
              <a:rPr lang="en-US" dirty="0" smtClean="0"/>
              <a:t>. This </a:t>
            </a:r>
            <a:r>
              <a:rPr lang="en-US" dirty="0"/>
              <a:t>Web site is our latest and continuous effort to make out selections and services available to everyone, no matter where in the world you might be. This site is a best source for all kinds of foreign and Pakistani Books published in Pakistan and aboard at </a:t>
            </a:r>
            <a:r>
              <a:rPr lang="en-US" b="1" i="1" dirty="0"/>
              <a:t>ISLAMABAD and PESHAWAR (PAKISTAN).</a:t>
            </a:r>
            <a:endParaRPr lang="en-US" dirty="0"/>
          </a:p>
        </p:txBody>
      </p:sp>
    </p:spTree>
    <p:extLst>
      <p:ext uri="{BB962C8B-B14F-4D97-AF65-F5344CB8AC3E}">
        <p14:creationId xmlns:p14="http://schemas.microsoft.com/office/powerpoint/2010/main" val="2950440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Paramount Books</a:t>
            </a:r>
            <a:endParaRPr lang="en-US" dirty="0"/>
          </a:p>
        </p:txBody>
      </p:sp>
      <p:graphicFrame>
        <p:nvGraphicFramePr>
          <p:cNvPr id="4" name="Content Placeholder 3"/>
          <p:cNvGraphicFramePr>
            <a:graphicFrameLocks noGrp="1"/>
          </p:cNvGraphicFramePr>
          <p:nvPr>
            <p:ph idx="1"/>
          </p:nvPr>
        </p:nvGraphicFramePr>
        <p:xfrm>
          <a:off x="890778" y="2218214"/>
          <a:ext cx="10410444" cy="3566160"/>
        </p:xfrm>
        <a:graphic>
          <a:graphicData uri="http://schemas.openxmlformats.org/drawingml/2006/table">
            <a:tbl>
              <a:tblPr/>
              <a:tblGrid>
                <a:gridCol w="10410444">
                  <a:extLst>
                    <a:ext uri="{9D8B030D-6E8A-4147-A177-3AD203B41FA5}">
                      <a16:colId xmlns:a16="http://schemas.microsoft.com/office/drawing/2014/main" val="20000"/>
                    </a:ext>
                  </a:extLst>
                </a:gridCol>
              </a:tblGrid>
              <a:tr h="0">
                <a:tc>
                  <a:txBody>
                    <a:bodyPr/>
                    <a:lstStyle/>
                    <a:p>
                      <a:pPr algn="l"/>
                      <a:r>
                        <a:rPr lang="en-US" b="0" dirty="0">
                          <a:effectLst/>
                          <a:latin typeface="Verdana" panose="020B0604030504040204" pitchFamily="34" charset="0"/>
                        </a:rPr>
                        <a:t>Paramount Publishing Enterprise was established in 1948 and thus has been in operation for over 63 years. Today, it enjoys the status of being one of Pakistan’s leading publishers and booksellers. We serve not only as distributors for some of the world’s biggest publishers like Ladybird, UK; Hodder Education, UK; Cambridge University Press, UK; MM Publication, Greece; and Marshall Cavendish, Singapore, but also publish our own books of international standards ranging in subjects from Pre-Primary, Primary, Secondary to Academics, Medical Sciences and topics of General Interest.</a:t>
                      </a:r>
                    </a:p>
                    <a:p>
                      <a:pPr algn="l"/>
                      <a:r>
                        <a:rPr lang="en-US" b="0" dirty="0">
                          <a:effectLst/>
                          <a:latin typeface="Verdana" panose="020B0604030504040204" pitchFamily="34" charset="0"/>
                        </a:rPr>
                        <a:t>We have a vast collection of books on a wide array of genres that vary from Medical, Professional, and General to Social Sciences, Religion and Arts.</a:t>
                      </a:r>
                    </a:p>
                    <a:p>
                      <a:pPr algn="l"/>
                      <a:r>
                        <a:rPr lang="en-US" b="0" dirty="0">
                          <a:effectLst/>
                          <a:latin typeface="Verdana" panose="020B0604030504040204" pitchFamily="34" charset="0"/>
                        </a:rPr>
                        <a:t>Our Head Office is situated in Karachi, whereas, our branch offices are situated in Islamabad, Lahore, Peshawar, Abbottabad, Hyderabad and Faisalabad as well. We also have a network of associated booksellers across the country to ensure a smooth supply and availability of our books.</a:t>
                      </a:r>
                    </a:p>
                  </a:txBody>
                  <a:tcPr marL="0" marR="0" marT="0" marB="0" anchor="ctr">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5"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18826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Liberty Books</a:t>
            </a:r>
            <a:endParaRPr lang="en-US" dirty="0"/>
          </a:p>
        </p:txBody>
      </p:sp>
      <p:sp>
        <p:nvSpPr>
          <p:cNvPr id="4" name="Rectangle 1"/>
          <p:cNvSpPr>
            <a:spLocks noGrp="1" noChangeArrowheads="1"/>
          </p:cNvSpPr>
          <p:nvPr>
            <p:ph idx="1"/>
          </p:nvPr>
        </p:nvSpPr>
        <p:spPr bwMode="auto">
          <a:xfrm>
            <a:off x="838200" y="1031255"/>
            <a:ext cx="10911962"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Liberty Books started its journey back in 1950 with a small street side book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stall in Saddar, Karachi.  It was founded by Mr. Abdul Hussain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who had arrived in Pakistan with his family to start afresh after partition.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A simple minded businessman with a high sense of purpose,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Ubuntu"/>
              </a:rPr>
              <a:t>Mr.Hussain</a:t>
            </a:r>
            <a:r>
              <a:rPr kumimoji="0" lang="en-US" altLang="en-US" sz="2000" b="0" i="0" u="none" strike="noStrike" cap="none" normalizeH="0" baseline="0" dirty="0" smtClean="0">
                <a:ln>
                  <a:noFill/>
                </a:ln>
                <a:solidFill>
                  <a:srgbClr val="000000"/>
                </a:solidFill>
                <a:effectLst/>
                <a:latin typeface="Ubuntu"/>
              </a:rPr>
              <a:t> like many others started with the humble aim to provide for his family.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The stall was located across the famous Capitol cinema in Karachi and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the founder’s sons still reminisce about befriending the cinema staff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watch ‘subsidized’ shows at the cinema.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 Many of our oldest customers continue to share stories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about the time when they stood in line at our stall, anxiously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waiting for the new edition of Archie comics.</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333745"/>
                </a:solidFill>
                <a:effectLst/>
                <a:latin typeface="Ubuntu"/>
              </a:rPr>
              <a:t> </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Liberty Books opened its first formal retail store in 1961 at the Intercontinental Hotel.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This opportunity equipped the small family run business with the intricacies of organized retail.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The late Mr. Hussain and his sons (enrolled in school and college by this time)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worked tirelessly sharing warehouse and retail shifts. With no prior background 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selling books or an expensive education,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Ubuntu"/>
              </a:rPr>
              <a:t>this was truly a </a:t>
            </a:r>
            <a:r>
              <a:rPr kumimoji="0" lang="en-US" altLang="en-US" sz="2000" b="0" i="0" u="none" strike="noStrike" cap="none" normalizeH="0" baseline="0" dirty="0" err="1" smtClean="0">
                <a:ln>
                  <a:noFill/>
                </a:ln>
                <a:solidFill>
                  <a:srgbClr val="000000"/>
                </a:solidFill>
                <a:effectLst/>
                <a:latin typeface="Ubuntu"/>
              </a:rPr>
              <a:t>labour</a:t>
            </a:r>
            <a:r>
              <a:rPr kumimoji="0" lang="en-US" altLang="en-US" sz="2000" b="0" i="0" u="none" strike="noStrike" cap="none" normalizeH="0" baseline="0" dirty="0" smtClean="0">
                <a:ln>
                  <a:noFill/>
                </a:ln>
                <a:solidFill>
                  <a:srgbClr val="000000"/>
                </a:solidFill>
                <a:effectLst/>
                <a:latin typeface="Ubuntu"/>
              </a:rPr>
              <a:t> of love and passion for books.</a:t>
            </a:r>
            <a:endParaRPr kumimoji="0" lang="en-US" altLang="en-U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333745"/>
                </a:solidFill>
                <a:effectLst/>
                <a:latin typeface="Ubuntu"/>
              </a:rPr>
              <a:t> </a:t>
            </a:r>
            <a:endParaRPr kumimoji="0" lang="en-US" altLang="en-US" sz="20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6942548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marL="0" lvl="0" indent="0" eaLnBrk="0" fontAlgn="base" hangingPunct="0">
              <a:lnSpc>
                <a:spcPct val="100000"/>
              </a:lnSpc>
              <a:spcBef>
                <a:spcPct val="0"/>
              </a:spcBef>
              <a:spcAft>
                <a:spcPct val="0"/>
              </a:spcAft>
              <a:buNone/>
            </a:pPr>
            <a:r>
              <a:rPr kumimoji="0" lang="en-US" altLang="en-US" b="0" i="0" u="none" strike="noStrike" cap="none" normalizeH="0" baseline="0" dirty="0" smtClean="0">
                <a:ln>
                  <a:noFill/>
                </a:ln>
                <a:solidFill>
                  <a:srgbClr val="000000"/>
                </a:solidFill>
                <a:effectLst/>
                <a:latin typeface="Ubuntu"/>
              </a:rPr>
              <a:t>Today, Liberty Books is the only locally owned and operated bookstore chain in </a:t>
            </a:r>
          </a:p>
          <a:p>
            <a:pPr marL="0" lvl="0" indent="0" eaLnBrk="0" fontAlgn="base" hangingPunct="0">
              <a:lnSpc>
                <a:spcPct val="100000"/>
              </a:lnSpc>
              <a:spcBef>
                <a:spcPct val="0"/>
              </a:spcBef>
              <a:spcAft>
                <a:spcPct val="0"/>
              </a:spcAft>
              <a:buNone/>
            </a:pPr>
            <a:r>
              <a:rPr kumimoji="0" lang="en-US" altLang="en-US" b="0" i="0" u="none" strike="noStrike" cap="none" normalizeH="0" baseline="0" dirty="0" smtClean="0">
                <a:ln>
                  <a:noFill/>
                </a:ln>
                <a:solidFill>
                  <a:srgbClr val="000000"/>
                </a:solidFill>
                <a:effectLst/>
                <a:latin typeface="Ubuntu"/>
              </a:rPr>
              <a:t>Pakistan with 8 stores in the country including an online store that services all major cities in Pakistan. </a:t>
            </a:r>
          </a:p>
          <a:p>
            <a:pPr marL="0" lvl="0" indent="0" eaLnBrk="0" fontAlgn="base" hangingPunct="0">
              <a:lnSpc>
                <a:spcPct val="100000"/>
              </a:lnSpc>
              <a:spcBef>
                <a:spcPct val="0"/>
              </a:spcBef>
              <a:spcAft>
                <a:spcPct val="0"/>
              </a:spcAft>
              <a:buNone/>
            </a:pPr>
            <a:r>
              <a:rPr kumimoji="0" lang="en-US" altLang="en-US" b="0" i="0" u="none" strike="noStrike" cap="none" normalizeH="0" baseline="0" dirty="0" smtClean="0">
                <a:ln>
                  <a:noFill/>
                </a:ln>
                <a:solidFill>
                  <a:srgbClr val="000000"/>
                </a:solidFill>
                <a:effectLst/>
                <a:latin typeface="Ubuntu"/>
              </a:rPr>
              <a:t>We represent the largest number of international publishers and continue to innovate in the way we serve our customers. </a:t>
            </a:r>
          </a:p>
          <a:p>
            <a:pPr marL="0" lvl="0" indent="0" eaLnBrk="0" fontAlgn="base" hangingPunct="0">
              <a:lnSpc>
                <a:spcPct val="100000"/>
              </a:lnSpc>
              <a:spcBef>
                <a:spcPct val="0"/>
              </a:spcBef>
              <a:spcAft>
                <a:spcPct val="0"/>
              </a:spcAft>
              <a:buNone/>
            </a:pPr>
            <a:r>
              <a:rPr kumimoji="0" lang="en-US" altLang="en-US" b="0" i="0" u="none" strike="noStrike" cap="none" normalizeH="0" baseline="0" dirty="0" smtClean="0">
                <a:ln>
                  <a:noFill/>
                </a:ln>
                <a:solidFill>
                  <a:srgbClr val="000000"/>
                </a:solidFill>
                <a:effectLst/>
                <a:latin typeface="Ubuntu"/>
              </a:rPr>
              <a:t>Our journey has been long, full of learning and interesting experiences. We continue to work towards our aim of encouraging the reading habit in Pakistan. </a:t>
            </a:r>
            <a:endParaRPr kumimoji="0" lang="en-US" altLang="en-US" b="0" i="0" u="none" strike="noStrike" cap="none" normalizeH="0" baseline="0" dirty="0" smtClean="0">
              <a:ln>
                <a:noFill/>
              </a:ln>
              <a:solidFill>
                <a:schemeClr val="tx1"/>
              </a:solidFill>
              <a:effectLst/>
            </a:endParaRPr>
          </a:p>
          <a:p>
            <a:endParaRPr lang="en-US" dirty="0"/>
          </a:p>
        </p:txBody>
      </p:sp>
    </p:spTree>
    <p:extLst>
      <p:ext uri="{BB962C8B-B14F-4D97-AF65-F5344CB8AC3E}">
        <p14:creationId xmlns:p14="http://schemas.microsoft.com/office/powerpoint/2010/main" val="1757964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493</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Arial, Helvetica, sans-serif</vt:lpstr>
      <vt:lpstr>Calibri</vt:lpstr>
      <vt:lpstr>Calibri Light</vt:lpstr>
      <vt:lpstr>Times New Roman, Times, serif</vt:lpstr>
      <vt:lpstr>Ubuntu</vt:lpstr>
      <vt:lpstr>Verdana</vt:lpstr>
      <vt:lpstr>Verdana, Arial, Helvetica, sans-serif</vt:lpstr>
      <vt:lpstr>Office Theme</vt:lpstr>
      <vt:lpstr>Book selection tools for Pakistani Publications</vt:lpstr>
      <vt:lpstr>Saeed Book Bank</vt:lpstr>
      <vt:lpstr>Cont…</vt:lpstr>
      <vt:lpstr>Cont…</vt:lpstr>
      <vt:lpstr>Paramount Books</vt:lpstr>
      <vt:lpstr>Liberty Books</vt:lpstr>
      <vt:lpstr>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Book selection tools for Pakistani Publications</dc:title>
  <dc:creator>haier</dc:creator>
  <cp:lastModifiedBy>Moorche</cp:lastModifiedBy>
  <cp:revision>3</cp:revision>
  <dcterms:created xsi:type="dcterms:W3CDTF">2017-02-10T03:33:50Z</dcterms:created>
  <dcterms:modified xsi:type="dcterms:W3CDTF">2020-04-18T02:29:48Z</dcterms:modified>
</cp:coreProperties>
</file>